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940" r:id="rId2"/>
    <p:sldId id="935" r:id="rId3"/>
    <p:sldId id="939" r:id="rId4"/>
  </p:sldIdLst>
  <p:sldSz cx="11377613" cy="8029575"/>
  <p:notesSz cx="6797675" cy="9926638"/>
  <p:defaultTextStyle>
    <a:defPPr>
      <a:defRPr lang="en-US"/>
    </a:defPPr>
    <a:lvl1pPr marL="0" algn="l" defTabSz="55444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54446" algn="l" defTabSz="55444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108893" algn="l" defTabSz="55444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63339" algn="l" defTabSz="55444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217786" algn="l" defTabSz="55444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772232" algn="l" defTabSz="55444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326679" algn="l" defTabSz="55444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881125" algn="l" defTabSz="55444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435572" algn="l" defTabSz="55444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29">
          <p15:clr>
            <a:srgbClr val="A4A3A4"/>
          </p15:clr>
        </p15:guide>
        <p15:guide id="2" pos="358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B8181"/>
    <a:srgbClr val="B5ABFB"/>
    <a:srgbClr val="CDFE9C"/>
    <a:srgbClr val="FFFFCC"/>
    <a:srgbClr val="FFFF99"/>
    <a:srgbClr val="CCFFCC"/>
    <a:srgbClr val="5ECB1B"/>
    <a:srgbClr val="948FD9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1" autoAdjust="0"/>
    <p:restoredTop sz="96343" autoAdjust="0"/>
  </p:normalViewPr>
  <p:slideViewPr>
    <p:cSldViewPr snapToGrid="0" snapToObjects="1">
      <p:cViewPr varScale="1">
        <p:scale>
          <a:sx n="88" d="100"/>
          <a:sy n="88" d="100"/>
        </p:scale>
        <p:origin x="1122" y="78"/>
      </p:cViewPr>
      <p:guideLst>
        <p:guide orient="horz" pos="2529"/>
        <p:guide pos="35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4" d="100"/>
        <a:sy n="174" d="100"/>
      </p:scale>
      <p:origin x="0" y="0"/>
    </p:cViewPr>
  </p:sorterViewPr>
  <p:notesViewPr>
    <p:cSldViewPr snapToGrid="0" snapToObjects="1">
      <p:cViewPr varScale="1">
        <p:scale>
          <a:sx n="79" d="100"/>
          <a:sy n="79" d="100"/>
        </p:scale>
        <p:origin x="-3930" y="-78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1" y="6"/>
            <a:ext cx="2945659" cy="496333"/>
          </a:xfrm>
          <a:prstGeom prst="rect">
            <a:avLst/>
          </a:prstGeom>
        </p:spPr>
        <p:txBody>
          <a:bodyPr vert="horz" lIns="91331" tIns="45666" rIns="91331" bIns="4566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9" y="6"/>
            <a:ext cx="2945659" cy="496333"/>
          </a:xfrm>
          <a:prstGeom prst="rect">
            <a:avLst/>
          </a:prstGeom>
        </p:spPr>
        <p:txBody>
          <a:bodyPr vert="horz" lIns="91331" tIns="45666" rIns="91331" bIns="45666" rtlCol="0"/>
          <a:lstStyle>
            <a:lvl1pPr algn="r">
              <a:defRPr sz="1200"/>
            </a:lvl1pPr>
          </a:lstStyle>
          <a:p>
            <a:fld id="{F2135591-7D05-BA47-A59A-5AD2816770DC}" type="datetimeFigureOut">
              <a:rPr lang="en-US" smtClean="0"/>
              <a:pPr/>
              <a:t>10/21/2019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1" y="9428591"/>
            <a:ext cx="2945659" cy="496333"/>
          </a:xfrm>
          <a:prstGeom prst="rect">
            <a:avLst/>
          </a:prstGeom>
        </p:spPr>
        <p:txBody>
          <a:bodyPr vert="horz" lIns="91331" tIns="45666" rIns="91331" bIns="4566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9" y="9428591"/>
            <a:ext cx="2945659" cy="496333"/>
          </a:xfrm>
          <a:prstGeom prst="rect">
            <a:avLst/>
          </a:prstGeom>
        </p:spPr>
        <p:txBody>
          <a:bodyPr vert="horz" lIns="91331" tIns="45666" rIns="91331" bIns="45666" rtlCol="0" anchor="b"/>
          <a:lstStyle>
            <a:lvl1pPr algn="r">
              <a:defRPr sz="1200"/>
            </a:lvl1pPr>
          </a:lstStyle>
          <a:p>
            <a:fld id="{39A2787F-524F-354C-894D-2DEBC8CD63E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07538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1" y="6"/>
            <a:ext cx="2945659" cy="496333"/>
          </a:xfrm>
          <a:prstGeom prst="rect">
            <a:avLst/>
          </a:prstGeom>
        </p:spPr>
        <p:txBody>
          <a:bodyPr vert="horz" lIns="91331" tIns="45666" rIns="91331" bIns="4566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9" y="6"/>
            <a:ext cx="2945659" cy="496333"/>
          </a:xfrm>
          <a:prstGeom prst="rect">
            <a:avLst/>
          </a:prstGeom>
        </p:spPr>
        <p:txBody>
          <a:bodyPr vert="horz" lIns="91331" tIns="45666" rIns="91331" bIns="45666" rtlCol="0"/>
          <a:lstStyle>
            <a:lvl1pPr algn="r">
              <a:defRPr sz="1200"/>
            </a:lvl1pPr>
          </a:lstStyle>
          <a:p>
            <a:fld id="{B3F49B72-4300-304A-A7A0-BE77DA9E4333}" type="datetimeFigureOut">
              <a:rPr lang="en-US" smtClean="0"/>
              <a:pPr/>
              <a:t>10/21/2019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65175" y="746125"/>
            <a:ext cx="5267325" cy="37195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31" tIns="45666" rIns="91331" bIns="4566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62"/>
            <a:ext cx="5438140" cy="4466988"/>
          </a:xfrm>
          <a:prstGeom prst="rect">
            <a:avLst/>
          </a:prstGeom>
        </p:spPr>
        <p:txBody>
          <a:bodyPr vert="horz" lIns="91331" tIns="45666" rIns="91331" bIns="4566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1" y="9428591"/>
            <a:ext cx="2945659" cy="496333"/>
          </a:xfrm>
          <a:prstGeom prst="rect">
            <a:avLst/>
          </a:prstGeom>
        </p:spPr>
        <p:txBody>
          <a:bodyPr vert="horz" lIns="91331" tIns="45666" rIns="91331" bIns="4566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9" y="9428591"/>
            <a:ext cx="2945659" cy="496333"/>
          </a:xfrm>
          <a:prstGeom prst="rect">
            <a:avLst/>
          </a:prstGeom>
        </p:spPr>
        <p:txBody>
          <a:bodyPr vert="horz" lIns="91331" tIns="45666" rIns="91331" bIns="45666" rtlCol="0" anchor="b"/>
          <a:lstStyle>
            <a:lvl1pPr algn="r">
              <a:defRPr sz="1200"/>
            </a:lvl1pPr>
          </a:lstStyle>
          <a:p>
            <a:fld id="{FF11A003-8680-8C40-94C4-E84E19A3E45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6243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55444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554446" algn="l" defTabSz="55444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108893" algn="l" defTabSz="55444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663339" algn="l" defTabSz="55444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217786" algn="l" defTabSz="55444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2772232" algn="l" defTabSz="55444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326679" algn="l" defTabSz="55444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3881125" algn="l" defTabSz="55444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435572" algn="l" defTabSz="55444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009" y="476279"/>
            <a:ext cx="5779263" cy="53567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25248" y="2789800"/>
            <a:ext cx="4966419" cy="1911803"/>
          </a:xfrm>
          <a:prstGeom prst="rect">
            <a:avLst/>
          </a:prstGeom>
        </p:spPr>
        <p:txBody>
          <a:bodyPr lIns="110889" tIns="55445" rIns="110889" bIns="55445"/>
          <a:lstStyle>
            <a:lvl1pPr algn="r">
              <a:defRPr baseline="0">
                <a:ln>
                  <a:noFill/>
                </a:ln>
                <a:solidFill>
                  <a:schemeClr val="accent6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233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0688875" y="0"/>
            <a:ext cx="318336" cy="75293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10889" tIns="55445" rIns="110889" bIns="55445" rtlCol="0" anchor="ctr"/>
          <a:lstStyle/>
          <a:p>
            <a:pPr algn="ctr"/>
            <a:endParaRPr lang="en-US" dirty="0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10620660" y="325429"/>
            <a:ext cx="485604" cy="427501"/>
          </a:xfrm>
          <a:prstGeom prst="rect">
            <a:avLst/>
          </a:prstGeom>
        </p:spPr>
        <p:txBody>
          <a:bodyPr vert="horz" lIns="110889" tIns="55445" rIns="110889" bIns="55445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B15DF3F-6BF2-A845-8711-4B79E949752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0399" y="0"/>
            <a:ext cx="1515435" cy="1020053"/>
          </a:xfrm>
          <a:prstGeom prst="rect">
            <a:avLst/>
          </a:prstGeom>
        </p:spPr>
      </p:pic>
      <p:sp>
        <p:nvSpPr>
          <p:cNvPr id="10" name="Прямоугольник 9"/>
          <p:cNvSpPr/>
          <p:nvPr userDrawn="1"/>
        </p:nvSpPr>
        <p:spPr>
          <a:xfrm>
            <a:off x="1" y="0"/>
            <a:ext cx="489502" cy="80295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10889" tIns="55445" rIns="110889" bIns="55445" rtlCol="0" anchor="ctr"/>
          <a:lstStyle/>
          <a:p>
            <a:pPr algn="ctr"/>
            <a:endParaRPr lang="ru-RU" sz="4800" dirty="0">
              <a:solidFill>
                <a:schemeClr val="accent1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 rot="16200000">
            <a:off x="-3769996" y="3681801"/>
            <a:ext cx="8029577" cy="665971"/>
          </a:xfrm>
          <a:prstGeom prst="rect">
            <a:avLst/>
          </a:prstGeom>
          <a:noFill/>
        </p:spPr>
        <p:txBody>
          <a:bodyPr wrap="square" lIns="110889" tIns="55445" rIns="110889" bIns="55445" rtlCol="0">
            <a:spAutoFit/>
          </a:bodyPr>
          <a:lstStyle/>
          <a:p>
            <a:pPr algn="ctr"/>
            <a:r>
              <a:rPr lang="ru-RU" sz="1800" b="1" dirty="0">
                <a:solidFill>
                  <a:srgbClr val="92D050"/>
                </a:solidFill>
                <a:latin typeface="Book Antiqua" panose="02040602050305030304" pitchFamily="18" charset="0"/>
                <a:cs typeface="Arial" pitchFamily="34" charset="0"/>
              </a:rPr>
              <a:t>Приложение №2 к Функциональным требованиям. </a:t>
            </a:r>
          </a:p>
          <a:p>
            <a:pPr algn="ctr"/>
            <a:r>
              <a:rPr lang="ru-RU" sz="1800" b="1" dirty="0">
                <a:solidFill>
                  <a:srgbClr val="92D050"/>
                </a:solidFill>
                <a:latin typeface="Book Antiqua" panose="02040602050305030304" pitchFamily="18" charset="0"/>
                <a:cs typeface="Arial" pitchFamily="34" charset="0"/>
              </a:rPr>
              <a:t>График выполнения работ</a:t>
            </a:r>
            <a:endParaRPr lang="ru-RU" sz="1800" b="1" dirty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1384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4706" y="2210952"/>
            <a:ext cx="9421706" cy="5299148"/>
          </a:xfrm>
          <a:prstGeom prst="rect">
            <a:avLst/>
          </a:prstGeom>
        </p:spPr>
        <p:txBody>
          <a:bodyPr vert="horz" lIns="110889" tIns="55445" rIns="110889" bIns="55445" rtlCol="0">
            <a:normAutofit/>
          </a:bodyPr>
          <a:lstStyle/>
          <a:p>
            <a:pPr lvl="0"/>
            <a:r>
              <a:rPr lang="ru-RU" dirty="0"/>
              <a:t>Click </a:t>
            </a:r>
            <a:r>
              <a:rPr lang="ru-RU" dirty="0" err="1"/>
              <a:t>to</a:t>
            </a:r>
            <a:r>
              <a:rPr lang="ru-RU" dirty="0"/>
              <a:t> edit </a:t>
            </a:r>
            <a:r>
              <a:rPr lang="ru-RU" dirty="0" err="1"/>
              <a:t>Master</a:t>
            </a:r>
            <a:r>
              <a:rPr lang="ru-RU" dirty="0"/>
              <a:t> </a:t>
            </a:r>
            <a:r>
              <a:rPr lang="ru-RU" dirty="0" err="1"/>
              <a:t>text</a:t>
            </a:r>
            <a:r>
              <a:rPr lang="ru-RU" dirty="0"/>
              <a:t> </a:t>
            </a:r>
            <a:r>
              <a:rPr lang="ru-RU" dirty="0" err="1"/>
              <a:t>styles</a:t>
            </a:r>
            <a:endParaRPr lang="ru-RU" dirty="0"/>
          </a:p>
          <a:p>
            <a:pPr lvl="1"/>
            <a:r>
              <a:rPr lang="ru-RU" dirty="0" err="1"/>
              <a:t>Second</a:t>
            </a:r>
            <a:r>
              <a:rPr lang="ru-RU" dirty="0"/>
              <a:t> </a:t>
            </a:r>
            <a:r>
              <a:rPr lang="ru-RU" dirty="0" err="1"/>
              <a:t>level</a:t>
            </a:r>
            <a:endParaRPr lang="ru-RU" dirty="0"/>
          </a:p>
          <a:p>
            <a:pPr lvl="2"/>
            <a:r>
              <a:rPr lang="ru-RU" dirty="0" err="1"/>
              <a:t>Third</a:t>
            </a:r>
            <a:r>
              <a:rPr lang="ru-RU" dirty="0"/>
              <a:t> </a:t>
            </a:r>
            <a:r>
              <a:rPr lang="ru-RU" dirty="0" err="1"/>
              <a:t>level</a:t>
            </a:r>
            <a:endParaRPr lang="ru-RU" dirty="0"/>
          </a:p>
          <a:p>
            <a:pPr lvl="3"/>
            <a:r>
              <a:rPr lang="ru-RU" dirty="0" err="1"/>
              <a:t>Fourth</a:t>
            </a:r>
            <a:r>
              <a:rPr lang="ru-RU" dirty="0"/>
              <a:t> </a:t>
            </a:r>
            <a:r>
              <a:rPr lang="ru-RU" dirty="0" err="1"/>
              <a:t>level</a:t>
            </a:r>
            <a:endParaRPr lang="ru-RU" dirty="0"/>
          </a:p>
          <a:p>
            <a:pPr lvl="4"/>
            <a:r>
              <a:rPr lang="ru-RU" dirty="0" err="1"/>
              <a:t>Fifth</a:t>
            </a:r>
            <a:r>
              <a:rPr lang="ru-RU" dirty="0"/>
              <a:t> </a:t>
            </a:r>
            <a:r>
              <a:rPr lang="ru-RU" dirty="0" err="1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8126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ftr="0" dt="0"/>
  <p:txStyles>
    <p:titleStyle>
      <a:lvl1pPr algn="l" defTabSz="55444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HelveticaNeueCyr-Heavy"/>
          <a:ea typeface="+mj-ea"/>
          <a:cs typeface="+mj-cs"/>
        </a:defRPr>
      </a:lvl1pPr>
    </p:titleStyle>
    <p:bodyStyle>
      <a:lvl1pPr marL="415835" indent="-415835" algn="l" defTabSz="554446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sz="2200" kern="1200">
          <a:solidFill>
            <a:schemeClr val="tx1"/>
          </a:solidFill>
          <a:latin typeface="HelveticaNeueCyr-Roman"/>
          <a:ea typeface="+mn-ea"/>
          <a:cs typeface="+mn-cs"/>
        </a:defRPr>
      </a:lvl1pPr>
      <a:lvl2pPr marL="900975" indent="-346529" algn="l" defTabSz="554446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–"/>
        <a:defRPr sz="2200" kern="1200">
          <a:solidFill>
            <a:schemeClr val="tx1"/>
          </a:solidFill>
          <a:latin typeface="HelveticaNeueCyr-Roman"/>
          <a:ea typeface="+mn-ea"/>
          <a:cs typeface="+mn-cs"/>
        </a:defRPr>
      </a:lvl2pPr>
      <a:lvl3pPr marL="1386116" indent="-277223" algn="l" defTabSz="554446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sz="2200" kern="1200">
          <a:solidFill>
            <a:schemeClr val="tx1"/>
          </a:solidFill>
          <a:latin typeface="HelveticaNeueCyr-Roman"/>
          <a:ea typeface="+mn-ea"/>
          <a:cs typeface="+mn-cs"/>
        </a:defRPr>
      </a:lvl3pPr>
      <a:lvl4pPr marL="1940563" indent="-277223" algn="l" defTabSz="554446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–"/>
        <a:defRPr sz="2200" kern="1200">
          <a:solidFill>
            <a:schemeClr val="tx1"/>
          </a:solidFill>
          <a:latin typeface="HelveticaNeueCyr-Roman"/>
          <a:ea typeface="+mn-ea"/>
          <a:cs typeface="+mn-cs"/>
        </a:defRPr>
      </a:lvl4pPr>
      <a:lvl5pPr marL="2495009" indent="-277223" algn="l" defTabSz="554446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»"/>
        <a:defRPr sz="2200" kern="1200">
          <a:solidFill>
            <a:schemeClr val="tx1"/>
          </a:solidFill>
          <a:latin typeface="HelveticaNeueCyr-Roman"/>
          <a:ea typeface="+mn-ea"/>
          <a:cs typeface="+mn-cs"/>
        </a:defRPr>
      </a:lvl5pPr>
      <a:lvl6pPr marL="3049455" indent="-277223" algn="l" defTabSz="554446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03902" indent="-277223" algn="l" defTabSz="554446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58348" indent="-277223" algn="l" defTabSz="554446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712795" indent="-277223" algn="l" defTabSz="554446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5444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4446" algn="l" defTabSz="55444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08893" algn="l" defTabSz="55444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63339" algn="l" defTabSz="55444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17786" algn="l" defTabSz="55444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2232" algn="l" defTabSz="55444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26679" algn="l" defTabSz="55444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81125" algn="l" defTabSz="55444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35572" algn="l" defTabSz="55444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8102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ABE041AA-5E3F-438A-94EA-8151A8F0D9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8800216"/>
              </p:ext>
            </p:extLst>
          </p:nvPr>
        </p:nvGraphicFramePr>
        <p:xfrm>
          <a:off x="592796" y="1085690"/>
          <a:ext cx="8515189" cy="3184448"/>
        </p:xfrm>
        <a:graphic>
          <a:graphicData uri="http://schemas.openxmlformats.org/drawingml/2006/table">
            <a:tbl>
              <a:tblPr/>
              <a:tblGrid>
                <a:gridCol w="3395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5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 п/п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объектов  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(этапов работ)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Ответственный исполнитель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Общая площадь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Прогнозный объем финансирования, с НДС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Проектирование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Начало процедуры отбора исполнителя на проектирование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Заключение контракта на проектирование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Ответственный исполнитель на проектирование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Окончание разработки проектной документации (стадия П)</a:t>
                      </a:r>
                      <a:r>
                        <a:rPr lang="ru-RU" sz="8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Заключение экспертизы проекта</a:t>
                      </a:r>
                      <a:r>
                        <a:rPr lang="ru-RU" sz="8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Утверждение проектной документации</a:t>
                      </a:r>
                      <a:r>
                        <a:rPr lang="ru-RU" sz="8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кв. м/п. м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млн. руб.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1944833"/>
                  </a:ext>
                </a:extLst>
              </a:tr>
              <a:tr h="4037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15">
                  <a:txBody>
                    <a:bodyPr/>
                    <a:lstStyle/>
                    <a:p>
                      <a:pPr algn="l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Системы инженерно-технического обеспечения и транспортная инфраструктура </a:t>
                      </a:r>
                    </a:p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7.2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Обустройство остановочных комплексов на территории ИЦ «Сколково»,  прокладка инженерных сетей, благоустройство прилегающей территории. </a:t>
                      </a:r>
                    </a:p>
                  </a:txBody>
                  <a:tcPr marL="108355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ООО "ОДПС Сколково"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211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65">
                <a:tc>
                  <a:txBody>
                    <a:bodyPr/>
                    <a:lstStyle/>
                    <a:p>
                      <a:pPr marL="0" marR="0" lvl="0" indent="0" algn="ctr" defTabSz="55444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7.2.1</a:t>
                      </a: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Остановочные комплексы</a:t>
                      </a:r>
                    </a:p>
                  </a:txBody>
                  <a:tcPr marL="108355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513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5821354"/>
                  </a:ext>
                </a:extLst>
              </a:tr>
              <a:tr h="2998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7.2.1.1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этап </a:t>
                      </a:r>
                    </a:p>
                  </a:txBody>
                  <a:tcPr marL="108355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5444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ООО "ОДПС Сколково"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ноя.19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дек.19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не определен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фев.20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мар.20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мар.20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266360"/>
                  </a:ext>
                </a:extLst>
              </a:tr>
              <a:tr h="3058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7.2.1.2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II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этап</a:t>
                      </a:r>
                    </a:p>
                  </a:txBody>
                  <a:tcPr marL="108355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5444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ООО "ОДПС Сколково"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ноя.19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дек.19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не определен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мар.20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апр.20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апр.20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2664337"/>
                  </a:ext>
                </a:extLst>
              </a:tr>
              <a:tr h="2998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7.2.1.3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III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V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этапы</a:t>
                      </a:r>
                    </a:p>
                  </a:txBody>
                  <a:tcPr marL="108355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5444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ООО "ОДПС Сколково"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ноя.19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5444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дек.19</a:t>
                      </a: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не определен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июн.20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июл.20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июл.20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7332051"/>
                  </a:ext>
                </a:extLst>
              </a:tr>
            </a:tbl>
          </a:graphicData>
        </a:graphic>
      </p:graphicFrame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A5CE99C4-D5E2-495C-9834-64FBBA0419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4111278"/>
              </p:ext>
            </p:extLst>
          </p:nvPr>
        </p:nvGraphicFramePr>
        <p:xfrm>
          <a:off x="584634" y="4473104"/>
          <a:ext cx="10675427" cy="3540750"/>
        </p:xfrm>
        <a:graphic>
          <a:graphicData uri="http://schemas.openxmlformats.org/drawingml/2006/table">
            <a:tbl>
              <a:tblPr/>
              <a:tblGrid>
                <a:gridCol w="340148">
                  <a:extLst>
                    <a:ext uri="{9D8B030D-6E8A-4147-A177-3AD203B41FA5}">
                      <a16:colId xmlns:a16="http://schemas.microsoft.com/office/drawing/2014/main" val="4113470027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3416971404"/>
                    </a:ext>
                  </a:extLst>
                </a:gridCol>
                <a:gridCol w="702000">
                  <a:extLst>
                    <a:ext uri="{9D8B030D-6E8A-4147-A177-3AD203B41FA5}">
                      <a16:colId xmlns:a16="http://schemas.microsoft.com/office/drawing/2014/main" val="3663455998"/>
                    </a:ext>
                  </a:extLst>
                </a:gridCol>
                <a:gridCol w="525279">
                  <a:extLst>
                    <a:ext uri="{9D8B030D-6E8A-4147-A177-3AD203B41FA5}">
                      <a16:colId xmlns:a16="http://schemas.microsoft.com/office/drawing/2014/main" val="1509151244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123051192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78465613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7759910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45804425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6321415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3204475165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814231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7005448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114230855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5805440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614090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85543678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2102668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40402482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0287178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458965885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918849320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636764742"/>
                    </a:ext>
                  </a:extLst>
                </a:gridCol>
              </a:tblGrid>
              <a:tr h="3600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 п/п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объектов  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(этапов работ)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Ответственный исполнитель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Общая площадь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Прогнозный объем финансирования, с НДС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7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Строительство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0371491"/>
                  </a:ext>
                </a:extLst>
              </a:tr>
              <a:tr h="828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Начало процедуры отбора исполнителя на строительство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Заключение контракта на строительство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Ответственный исполнитель на СМР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Получение разрешения 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Начало подготовитель-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ных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работ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Начало строительно-монтажных работ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Окончание строительно-монтажных работ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Начало комплексного опробования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Ввод объекта в эксплуатацию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8119322"/>
                  </a:ext>
                </a:extLst>
              </a:tr>
              <a:tr h="36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кв. м/п. м</a:t>
                      </a:r>
                      <a:endParaRPr lang="ru-RU" sz="800" dirty="0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млн. руб.</a:t>
                      </a:r>
                      <a:endParaRPr lang="ru-RU" sz="800" dirty="0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2884073"/>
                  </a:ext>
                </a:extLst>
              </a:tr>
              <a:tr h="3666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1">
                  <a:txBody>
                    <a:bodyPr/>
                    <a:lstStyle/>
                    <a:p>
                      <a:pPr algn="l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Системы инженерно-технического обеспечения и транспортная инфраструктура </a:t>
                      </a:r>
                    </a:p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7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7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7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7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7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7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525590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7.2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Обустройство остановочных комплексов на территории ИЦ «Сколково»,  прокладка инженерных сетей, благоустройство прилегающей территории. </a:t>
                      </a:r>
                    </a:p>
                  </a:txBody>
                  <a:tcPr marL="108355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ООО "ОДПС Сколково"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211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969159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7.2.1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Остановочные комплексы</a:t>
                      </a:r>
                    </a:p>
                  </a:txBody>
                  <a:tcPr marL="108355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542641"/>
                  </a:ext>
                </a:extLst>
              </a:tr>
              <a:tr h="2988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7.2.1.1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этап </a:t>
                      </a:r>
                    </a:p>
                  </a:txBody>
                  <a:tcPr marL="108355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5444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ООО "ОДПС Сколково"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ноя.19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дек.19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не определен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мар.20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мар.20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мар.20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3755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июн.20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июн.20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июл.20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6268055"/>
                  </a:ext>
                </a:extLst>
              </a:tr>
              <a:tr h="2988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7.2.1.2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II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этап</a:t>
                      </a:r>
                    </a:p>
                  </a:txBody>
                  <a:tcPr marL="108355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5444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ООО "ОДПС Сколково"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ноя.19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дек.19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не определен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апр.20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апр.20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апр.20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3755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июн.20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июн.20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июл.20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9399587"/>
                  </a:ext>
                </a:extLst>
              </a:tr>
              <a:tr h="2988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7.2.1.3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III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V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этапы</a:t>
                      </a:r>
                    </a:p>
                  </a:txBody>
                  <a:tcPr marL="108355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5444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ООО "ОДПС Сколково"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7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После определения источника финансирования на строительство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73755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8273829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1F1442FF-7BDC-4843-AF46-48163FBE2900}"/>
              </a:ext>
            </a:extLst>
          </p:cNvPr>
          <p:cNvSpPr txBox="1"/>
          <p:nvPr/>
        </p:nvSpPr>
        <p:spPr>
          <a:xfrm>
            <a:off x="1660634" y="32299"/>
            <a:ext cx="8803571" cy="993425"/>
          </a:xfrm>
          <a:prstGeom prst="rect">
            <a:avLst/>
          </a:prstGeom>
          <a:noFill/>
        </p:spPr>
        <p:txBody>
          <a:bodyPr wrap="square" lIns="91325" tIns="45662" rIns="91325" bIns="45662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accent2">
                    <a:lumMod val="60000"/>
                    <a:lumOff val="40000"/>
                  </a:schemeClr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sz="1952" dirty="0">
                <a:solidFill>
                  <a:schemeClr val="tx1"/>
                </a:solidFill>
              </a:rPr>
              <a:t>Проект «Обустройство остановочных комплексов на территории ИЦ «Сколково», прокладка инженерных сетей, благоустройство прилегающей территории. «Остановочные комплексы»</a:t>
            </a:r>
          </a:p>
        </p:txBody>
      </p:sp>
    </p:spTree>
    <p:extLst>
      <p:ext uri="{BB962C8B-B14F-4D97-AF65-F5344CB8AC3E}">
        <p14:creationId xmlns:p14="http://schemas.microsoft.com/office/powerpoint/2010/main" val="2655964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9310" y="32299"/>
            <a:ext cx="8902262" cy="993425"/>
          </a:xfrm>
          <a:prstGeom prst="rect">
            <a:avLst/>
          </a:prstGeom>
          <a:noFill/>
        </p:spPr>
        <p:txBody>
          <a:bodyPr wrap="square" lIns="91325" tIns="45662" rIns="91325" bIns="45662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accent2">
                    <a:lumMod val="60000"/>
                    <a:lumOff val="40000"/>
                  </a:schemeClr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sz="1952" dirty="0">
                <a:solidFill>
                  <a:schemeClr val="tx1"/>
                </a:solidFill>
              </a:rPr>
              <a:t>Проект «Обустройство остановочных комплексов на территории ИЦ «Сколково», прокладка инженерных сетей, благоустройство прилегающей территории. Сети электроснабжения и связи».  </a:t>
            </a: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ABE041AA-5E3F-438A-94EA-8151A8F0D9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6582073"/>
              </p:ext>
            </p:extLst>
          </p:nvPr>
        </p:nvGraphicFramePr>
        <p:xfrm>
          <a:off x="614568" y="1154007"/>
          <a:ext cx="8515189" cy="3297598"/>
        </p:xfrm>
        <a:graphic>
          <a:graphicData uri="http://schemas.openxmlformats.org/drawingml/2006/table">
            <a:tbl>
              <a:tblPr/>
              <a:tblGrid>
                <a:gridCol w="3395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5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 п/п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объектов  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(этапов работ)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Ответственный исполнитель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Общая площадь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Прогнозный объем финансирования, с НДС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Проектирование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Начало процедуры отбора исполнителя на проектирование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Заключение контракта на проектирование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Ответственный исполнитель на проектирование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Окончание разработки проектной документации (стадия П)</a:t>
                      </a:r>
                      <a:r>
                        <a:rPr lang="ru-RU" sz="8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Заключение экспертизы проекта</a:t>
                      </a:r>
                      <a:r>
                        <a:rPr lang="ru-RU" sz="8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Утверждение проектной документации</a:t>
                      </a:r>
                      <a:r>
                        <a:rPr lang="ru-RU" sz="8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кв. м/п. м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млн. руб.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1944833"/>
                  </a:ext>
                </a:extLst>
              </a:tr>
              <a:tr h="4037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15">
                  <a:txBody>
                    <a:bodyPr/>
                    <a:lstStyle/>
                    <a:p>
                      <a:pPr algn="l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Системы инженерно-технического обеспечения и транспортная инфраструктура </a:t>
                      </a:r>
                    </a:p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7.2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Обустройство остановочных комплексов на территории ИЦ «Сколково»,  прокладка инженерных сетей, благоустройство прилегающей территории</a:t>
                      </a:r>
                    </a:p>
                  </a:txBody>
                  <a:tcPr marL="108355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ООО "ОДПС Сколково"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211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7.2.2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dirty="0">
                          <a:latin typeface="Book Antiqua" panose="02040602050305030304" pitchFamily="18" charset="0"/>
                        </a:rPr>
                        <a:t>Сети электроснабжения и связи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8355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32000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1500897"/>
                  </a:ext>
                </a:extLst>
              </a:tr>
              <a:tr h="2998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7.2.2.1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этап </a:t>
                      </a:r>
                    </a:p>
                  </a:txBody>
                  <a:tcPr marL="108355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5444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ООО "ОДПС Сколково"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ноя.19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дек.19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не определен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фев.20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мар.20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мар.20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266360"/>
                  </a:ext>
                </a:extLst>
              </a:tr>
              <a:tr h="3058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7.2.2.2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II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этап</a:t>
                      </a:r>
                    </a:p>
                  </a:txBody>
                  <a:tcPr marL="108355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5444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ООО "ОДПС Сколково"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ноя.19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дек.19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не определен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мар.20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апр.20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апр.20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2664337"/>
                  </a:ext>
                </a:extLst>
              </a:tr>
              <a:tr h="2998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7.2.2.3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III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V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этапы</a:t>
                      </a:r>
                    </a:p>
                  </a:txBody>
                  <a:tcPr marL="108355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5444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ООО "ОДПС Сколково"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ноя.19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5444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дек.19</a:t>
                      </a: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не определен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июн.20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июл.20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июл.20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7332051"/>
                  </a:ext>
                </a:extLst>
              </a:tr>
            </a:tbl>
          </a:graphicData>
        </a:graphic>
      </p:graphicFrame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FB5A30FC-76B5-498B-8995-FD5B40E8AA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4835587"/>
              </p:ext>
            </p:extLst>
          </p:nvPr>
        </p:nvGraphicFramePr>
        <p:xfrm>
          <a:off x="617292" y="4571078"/>
          <a:ext cx="10675427" cy="3368099"/>
        </p:xfrm>
        <a:graphic>
          <a:graphicData uri="http://schemas.openxmlformats.org/drawingml/2006/table">
            <a:tbl>
              <a:tblPr/>
              <a:tblGrid>
                <a:gridCol w="340148">
                  <a:extLst>
                    <a:ext uri="{9D8B030D-6E8A-4147-A177-3AD203B41FA5}">
                      <a16:colId xmlns:a16="http://schemas.microsoft.com/office/drawing/2014/main" val="4113470027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3416971404"/>
                    </a:ext>
                  </a:extLst>
                </a:gridCol>
                <a:gridCol w="702000">
                  <a:extLst>
                    <a:ext uri="{9D8B030D-6E8A-4147-A177-3AD203B41FA5}">
                      <a16:colId xmlns:a16="http://schemas.microsoft.com/office/drawing/2014/main" val="3663455998"/>
                    </a:ext>
                  </a:extLst>
                </a:gridCol>
                <a:gridCol w="525279">
                  <a:extLst>
                    <a:ext uri="{9D8B030D-6E8A-4147-A177-3AD203B41FA5}">
                      <a16:colId xmlns:a16="http://schemas.microsoft.com/office/drawing/2014/main" val="1509151244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123051192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78465613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7759910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45804425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6321415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3204475165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814231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7005448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114230855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5805440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6140908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85543678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2102668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404024827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02871782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458965885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918849320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636764742"/>
                    </a:ext>
                  </a:extLst>
                </a:gridCol>
              </a:tblGrid>
              <a:tr h="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 п/п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объектов  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(этапов работ)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Ответственный исполнитель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Общая площадь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Прогнозный объем финансирования, с НДС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7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Строительство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037149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Начало процедуры отбора исполнителя на строительство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Заключение контракта на строительство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Ответственный исполнитель на СМР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Получение разрешения 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Начало подготовитель-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ных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работ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Начало строительно-монтажных работ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Окончание строительно-монтажных работ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Начало комплексного опробования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Ввод объекта в эксплуатацию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811932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кв. м/п. м</a:t>
                      </a:r>
                      <a:endParaRPr lang="ru-RU" sz="800" dirty="0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млн. руб.</a:t>
                      </a:r>
                      <a:endParaRPr lang="ru-RU" sz="800" dirty="0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2884073"/>
                  </a:ext>
                </a:extLst>
              </a:tr>
              <a:tr h="3666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1">
                  <a:txBody>
                    <a:bodyPr/>
                    <a:lstStyle/>
                    <a:p>
                      <a:pPr algn="l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Системы инженерно-технического обеспечения и транспортная инфраструктура </a:t>
                      </a:r>
                    </a:p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008" marR="4008" marT="400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7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7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7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7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7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7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525590"/>
                  </a:ext>
                </a:extLst>
              </a:tr>
              <a:tr h="8347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7.2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Обустройство остановочных комплексов на территории ИЦ «Сколково»,  прокладка инженерных сетей, благоустройство прилегающей территории</a:t>
                      </a:r>
                    </a:p>
                  </a:txBody>
                  <a:tcPr marL="108355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ООО "ОДПС Сколково"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211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969159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7.2.2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dirty="0">
                          <a:latin typeface="Book Antiqua" panose="02040602050305030304" pitchFamily="18" charset="0"/>
                        </a:rPr>
                        <a:t>Сети электроснабжения и связи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08355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32000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120759"/>
                  </a:ext>
                </a:extLst>
              </a:tr>
              <a:tr h="2988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7.2.2.1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этап </a:t>
                      </a:r>
                    </a:p>
                  </a:txBody>
                  <a:tcPr marL="108355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5444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ООО "ОДПС Сколково"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ноя.19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дек.19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не определен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мар.20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мар.20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мар.20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3755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июн.20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июн.20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июл.20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6268055"/>
                  </a:ext>
                </a:extLst>
              </a:tr>
              <a:tr h="2988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7.2.2.2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II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этап</a:t>
                      </a:r>
                    </a:p>
                  </a:txBody>
                  <a:tcPr marL="108355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5444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ООО "ОДПС Сколково"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ноя.19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дек.19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не определен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апр.20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апр.20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апр.20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3755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июн.20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июн.20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июл.20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9399587"/>
                  </a:ext>
                </a:extLst>
              </a:tr>
              <a:tr h="2988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7.2.2.3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III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V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этапы</a:t>
                      </a:r>
                    </a:p>
                  </a:txBody>
                  <a:tcPr marL="108355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5444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ООО "ОДПС Сколково"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7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После определения источника финансирования на строительство</a:t>
                      </a: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73755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010" marR="3010" marT="30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82738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4385342"/>
      </p:ext>
    </p:extLst>
  </p:cSld>
  <p:clrMapOvr>
    <a:masterClrMapping/>
  </p:clrMapOvr>
</p:sld>
</file>

<file path=ppt/theme/theme1.xml><?xml version="1.0" encoding="utf-8"?>
<a:theme xmlns:a="http://schemas.openxmlformats.org/drawingml/2006/main" name="skolkovo">
  <a:themeElements>
    <a:clrScheme name="Skolkovo">
      <a:dk1>
        <a:sysClr val="windowText" lastClr="000000"/>
      </a:dk1>
      <a:lt1>
        <a:srgbClr val="EFEFEF"/>
      </a:lt1>
      <a:dk2>
        <a:srgbClr val="666666"/>
      </a:dk2>
      <a:lt2>
        <a:srgbClr val="FFFFFF"/>
      </a:lt2>
      <a:accent1>
        <a:srgbClr val="D4FF01"/>
      </a:accent1>
      <a:accent2>
        <a:srgbClr val="EC5D01"/>
      </a:accent2>
      <a:accent3>
        <a:srgbClr val="C2074E"/>
      </a:accent3>
      <a:accent4>
        <a:srgbClr val="B607BD"/>
      </a:accent4>
      <a:accent5>
        <a:srgbClr val="5800CD"/>
      </a:accent5>
      <a:accent6>
        <a:srgbClr val="2992BE"/>
      </a:accent6>
      <a:hlink>
        <a:srgbClr val="38BD93"/>
      </a:hlink>
      <a:folHlink>
        <a:srgbClr val="5ECB1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skolkovo.thmx</Template>
  <TotalTime>60252</TotalTime>
  <Words>801</Words>
  <Application>Microsoft Office PowerPoint</Application>
  <PresentationFormat>Произвольный</PresentationFormat>
  <Paragraphs>322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10" baseType="lpstr">
      <vt:lpstr>Arial</vt:lpstr>
      <vt:lpstr>Book Antiqua</vt:lpstr>
      <vt:lpstr>Calibri</vt:lpstr>
      <vt:lpstr>HelveticaNeueCyr-Heavy</vt:lpstr>
      <vt:lpstr>HelveticaNeueCyr-Roman</vt:lpstr>
      <vt:lpstr>Times New Roman</vt:lpstr>
      <vt:lpstr>skolkovo</vt:lpstr>
      <vt:lpstr>Презентация PowerPoint</vt:lpstr>
      <vt:lpstr>Презентация PowerPoint</vt:lpstr>
      <vt:lpstr>Презентация PowerPoint</vt:lpstr>
    </vt:vector>
  </TitlesOfParts>
  <Company>leon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levent</dc:creator>
  <cp:lastModifiedBy>Nikiforov Aleksandr</cp:lastModifiedBy>
  <cp:revision>2594</cp:revision>
  <cp:lastPrinted>2019-10-21T07:05:01Z</cp:lastPrinted>
  <dcterms:created xsi:type="dcterms:W3CDTF">2012-05-19T18:14:42Z</dcterms:created>
  <dcterms:modified xsi:type="dcterms:W3CDTF">2019-10-21T07:05:53Z</dcterms:modified>
</cp:coreProperties>
</file>